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47"/>
  </p:notesMasterIdLst>
  <p:handoutMasterIdLst>
    <p:handoutMasterId r:id="rId48"/>
  </p:handoutMasterIdLst>
  <p:sldIdLst>
    <p:sldId id="424" r:id="rId2"/>
    <p:sldId id="425" r:id="rId3"/>
    <p:sldId id="426" r:id="rId4"/>
    <p:sldId id="256" r:id="rId5"/>
    <p:sldId id="427" r:id="rId6"/>
    <p:sldId id="336" r:id="rId7"/>
    <p:sldId id="359" r:id="rId8"/>
    <p:sldId id="258" r:id="rId9"/>
    <p:sldId id="257" r:id="rId10"/>
    <p:sldId id="347" r:id="rId11"/>
    <p:sldId id="261" r:id="rId12"/>
    <p:sldId id="339" r:id="rId13"/>
    <p:sldId id="337" r:id="rId14"/>
    <p:sldId id="340" r:id="rId15"/>
    <p:sldId id="341" r:id="rId16"/>
    <p:sldId id="343" r:id="rId17"/>
    <p:sldId id="344" r:id="rId18"/>
    <p:sldId id="345" r:id="rId19"/>
    <p:sldId id="346" r:id="rId20"/>
    <p:sldId id="342" r:id="rId21"/>
    <p:sldId id="348" r:id="rId22"/>
    <p:sldId id="349" r:id="rId23"/>
    <p:sldId id="350" r:id="rId24"/>
    <p:sldId id="351" r:id="rId25"/>
    <p:sldId id="352" r:id="rId26"/>
    <p:sldId id="353" r:id="rId27"/>
    <p:sldId id="358" r:id="rId28"/>
    <p:sldId id="360" r:id="rId29"/>
    <p:sldId id="260" r:id="rId30"/>
    <p:sldId id="354" r:id="rId31"/>
    <p:sldId id="355" r:id="rId32"/>
    <p:sldId id="356" r:id="rId33"/>
    <p:sldId id="262" r:id="rId34"/>
    <p:sldId id="357" r:id="rId35"/>
    <p:sldId id="361" r:id="rId36"/>
    <p:sldId id="362" r:id="rId37"/>
    <p:sldId id="363" r:id="rId38"/>
    <p:sldId id="264" r:id="rId39"/>
    <p:sldId id="369" r:id="rId40"/>
    <p:sldId id="265" r:id="rId41"/>
    <p:sldId id="266" r:id="rId42"/>
    <p:sldId id="368" r:id="rId43"/>
    <p:sldId id="364" r:id="rId44"/>
    <p:sldId id="365" r:id="rId45"/>
    <p:sldId id="367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2B52D5-55A6-4D3A-BF83-3D0DA30F823E}" v="11" dt="2019-03-13T23:49:17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2" autoAdjust="0"/>
    <p:restoredTop sz="75341" autoAdjust="0"/>
  </p:normalViewPr>
  <p:slideViewPr>
    <p:cSldViewPr>
      <p:cViewPr varScale="1">
        <p:scale>
          <a:sx n="101" d="100"/>
          <a:sy n="101" d="100"/>
        </p:scale>
        <p:origin x="1062" y="9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38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5C2893-31EC-4947-8F63-FF2B37BDAB71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B89BC3-60BF-46EE-8ACE-C71638CC5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02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F674FE-E109-4AD0-9ED3-5EA33EBE6312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EAF99F-C6B0-4242-9691-7DCB92B9C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66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AF99F-C6B0-4242-9691-7DCB92B9CF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38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AF99F-C6B0-4242-9691-7DCB92B9CF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20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AF99F-C6B0-4242-9691-7DCB92B9CF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90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AF99F-C6B0-4242-9691-7DCB92B9CF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28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AF99F-C6B0-4242-9691-7DCB92B9CF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8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AF99F-C6B0-4242-9691-7DCB92B9CF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9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D6B7-3BBD-40CB-83F5-E428A3681A19}" type="datetime1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B69A-645B-4567-9B03-3F803ACB1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0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7880-FF54-44D9-8CF2-7690E8D051C9}" type="datetime1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B69A-645B-4567-9B03-3F803ACB1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2270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7880-FF54-44D9-8CF2-7690E8D051C9}" type="datetime1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B69A-645B-4567-9B03-3F803ACB128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459852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7880-FF54-44D9-8CF2-7690E8D051C9}" type="datetime1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B69A-645B-4567-9B03-3F803ACB1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6443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7880-FF54-44D9-8CF2-7690E8D051C9}" type="datetime1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B69A-645B-4567-9B03-3F803ACB128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060793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7880-FF54-44D9-8CF2-7690E8D051C9}" type="datetime1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B69A-645B-4567-9B03-3F803ACB1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2870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E21C-6292-47DE-B8AF-342ABDC1646F}" type="datetime1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B69A-645B-4567-9B03-3F803ACB1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83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1574-D45D-4464-A92F-CE80E30B1A80}" type="datetime1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B69A-645B-4567-9B03-3F803ACB1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76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A_backdrop-whit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5991227"/>
            <a:ext cx="9144001" cy="866775"/>
          </a:xfrm>
          <a:prstGeom prst="rect">
            <a:avLst/>
          </a:prstGeom>
          <a:solidFill>
            <a:srgbClr val="007A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457200" y="5991227"/>
            <a:ext cx="8229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schemeClr val="bg1"/>
                </a:solidFill>
              </a:rPr>
              <a:t>Copyright © 2018 School Nutrition Association. All Rights Reserved. www.schoolnutrition.org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" y="1667032"/>
            <a:ext cx="241027" cy="1011935"/>
          </a:xfrm>
          <a:prstGeom prst="rect">
            <a:avLst/>
          </a:prstGeom>
          <a:solidFill>
            <a:srgbClr val="7FB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5777016" y="1667033"/>
            <a:ext cx="3366985" cy="1011935"/>
          </a:xfrm>
          <a:prstGeom prst="rect">
            <a:avLst/>
          </a:prstGeom>
          <a:solidFill>
            <a:srgbClr val="7FB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SNA-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54" y="3377467"/>
            <a:ext cx="2535936" cy="182270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6281" y="1601497"/>
            <a:ext cx="5366551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1982967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B7AB-BAF0-4BD6-A802-BCEA30432F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42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8A5B-FD9E-41DF-BA88-37588859EAC7}" type="datetime1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B69A-645B-4567-9B03-3F803ACB1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4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D135-013A-4E08-9A9E-30F4E8188D0E}" type="datetime1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B69A-645B-4567-9B03-3F803ACB1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70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AC95-CCC9-4DB1-82FF-4EAB3971D5EB}" type="datetime1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B69A-645B-4567-9B03-3F803ACB1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0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4F3B-2A2F-47AE-9424-4B537A133845}" type="datetime1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B69A-645B-4567-9B03-3F803ACB1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2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3267-634A-4E48-88E1-06EF9479B1E6}" type="datetime1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B69A-645B-4567-9B03-3F803ACB1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4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3661-C63F-4D1D-BB9D-1BA2E939EBA2}" type="datetime1">
              <a:rPr lang="en-US" smtClean="0"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B69A-645B-4567-9B03-3F803ACB1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3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2138-25B0-4D01-98AF-E1BCCB7DAA55}" type="datetime1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B69A-645B-4567-9B03-3F803ACB1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9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997E-597A-4E1C-8287-2EE71DE36296}" type="datetime1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B69A-645B-4567-9B03-3F803ACB1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27880-FF54-44D9-8CF2-7690E8D051C9}" type="datetime1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86B69A-645B-4567-9B03-3F803ACB1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7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@pittsburghfoodpolicy.org" TargetMode="External"/><Relationship Id="rId2" Type="http://schemas.openxmlformats.org/officeDocument/2006/relationships/hyperlink" Target="https://www.pittsburghfoodpolicy.org/schoolfoodsummit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hoolnutritiontoolbox.org/" TargetMode="External"/><Relationship Id="rId5" Type="http://schemas.openxmlformats.org/officeDocument/2006/relationships/hyperlink" Target="http://www.projectpa.org/" TargetMode="External"/><Relationship Id="rId4" Type="http://schemas.openxmlformats.org/officeDocument/2006/relationships/hyperlink" Target="mailto:etm101@psu.ed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mailto:etm101@psu.ed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AD967B-749F-41B1-BD5C-62C7F2179B06}"/>
              </a:ext>
            </a:extLst>
          </p:cNvPr>
          <p:cNvSpPr txBox="1"/>
          <p:nvPr/>
        </p:nvSpPr>
        <p:spPr>
          <a:xfrm>
            <a:off x="1485901" y="3386351"/>
            <a:ext cx="330617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3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3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3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3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3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5969925-9FAA-4276-AE72-1321B881D3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15" y="3008943"/>
            <a:ext cx="2973686" cy="22969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960CE7-1035-4A34-98A2-BCEE3775BED6}"/>
              </a:ext>
            </a:extLst>
          </p:cNvPr>
          <p:cNvSpPr txBox="1"/>
          <p:nvPr/>
        </p:nvSpPr>
        <p:spPr>
          <a:xfrm>
            <a:off x="246668" y="2177946"/>
            <a:ext cx="5784636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/>
              <a:t>Welcome to </a:t>
            </a:r>
          </a:p>
          <a:p>
            <a:pPr algn="ctr"/>
            <a:r>
              <a:rPr lang="en-US" sz="4500" dirty="0"/>
              <a:t>SNAPA Teaches Tuesday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028286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918E82-C3FA-C043-8202-9C15B818F7A6}"/>
              </a:ext>
            </a:extLst>
          </p:cNvPr>
          <p:cNvSpPr txBox="1"/>
          <p:nvPr/>
        </p:nvSpPr>
        <p:spPr>
          <a:xfrm>
            <a:off x="3750209" y="841313"/>
            <a:ext cx="183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PA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661580-C25C-254E-B875-216623DD5297}"/>
              </a:ext>
            </a:extLst>
          </p:cNvPr>
          <p:cNvSpPr txBox="1"/>
          <p:nvPr/>
        </p:nvSpPr>
        <p:spPr>
          <a:xfrm>
            <a:off x="1273575" y="1485811"/>
            <a:ext cx="7394436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Current/Future Projects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Nutrition Toolbox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for New School Food Service Directors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Breakfast Outreach and Education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for CACFP Sponsors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Culinary Training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 to School</a:t>
            </a:r>
          </a:p>
        </p:txBody>
      </p:sp>
      <p:pic>
        <p:nvPicPr>
          <p:cNvPr id="4" name="Picture 6" descr="TransitionSlide">
            <a:extLst>
              <a:ext uri="{FF2B5EF4-FFF2-40B4-BE49-F238E27FC236}">
                <a16:creationId xmlns:a16="http://schemas.microsoft.com/office/drawing/2014/main" id="{989C2A40-C454-5946-BB7E-C52A49FFC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6481" y="3670440"/>
            <a:ext cx="3976687" cy="334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209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661580-C25C-254E-B875-216623DD5297}"/>
              </a:ext>
            </a:extLst>
          </p:cNvPr>
          <p:cNvSpPr txBox="1"/>
          <p:nvPr/>
        </p:nvSpPr>
        <p:spPr>
          <a:xfrm>
            <a:off x="1143000" y="1950493"/>
            <a:ext cx="65960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Nutrition Toolbox houses 22 modules related to operating school meal programs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web-based training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audience: Individuals with responsibilities related to school meals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6EAB96-48F0-8B42-B6E3-49A57852765F}"/>
              </a:ext>
            </a:extLst>
          </p:cNvPr>
          <p:cNvSpPr txBox="1"/>
          <p:nvPr/>
        </p:nvSpPr>
        <p:spPr>
          <a:xfrm>
            <a:off x="1592402" y="5410200"/>
            <a:ext cx="5114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www.schoolnutritiontoolbox.org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front-2">
            <a:extLst>
              <a:ext uri="{FF2B5EF4-FFF2-40B4-BE49-F238E27FC236}">
                <a16:creationId xmlns:a16="http://schemas.microsoft.com/office/drawing/2014/main" id="{F77A8D8C-D2BC-7B46-B8BC-0370DCBA7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2402" y="443828"/>
            <a:ext cx="5429250" cy="923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5432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661580-C25C-254E-B875-216623DD5297}"/>
              </a:ext>
            </a:extLst>
          </p:cNvPr>
          <p:cNvSpPr txBox="1"/>
          <p:nvPr/>
        </p:nvSpPr>
        <p:spPr>
          <a:xfrm>
            <a:off x="1749564" y="1905000"/>
            <a:ext cx="6596007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of Web-Based Training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Convenient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Cost-effective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Authoritative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professional development</a:t>
            </a:r>
          </a:p>
        </p:txBody>
      </p:sp>
      <p:pic>
        <p:nvPicPr>
          <p:cNvPr id="7" name="Picture 4" descr="front-2">
            <a:extLst>
              <a:ext uri="{FF2B5EF4-FFF2-40B4-BE49-F238E27FC236}">
                <a16:creationId xmlns:a16="http://schemas.microsoft.com/office/drawing/2014/main" id="{F7A44B96-6274-D74A-9B4B-FC1D14FC8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5429250" cy="923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1260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661580-C25C-254E-B875-216623DD5297}"/>
              </a:ext>
            </a:extLst>
          </p:cNvPr>
          <p:cNvSpPr txBox="1"/>
          <p:nvPr/>
        </p:nvSpPr>
        <p:spPr>
          <a:xfrm>
            <a:off x="657225" y="19812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Training Modules</a:t>
            </a:r>
          </a:p>
          <a:p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Eligibility for Free/Reduced Price Meals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of Eligibility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Meal Counting and </a:t>
            </a:r>
          </a:p>
          <a:p>
            <a:pPr>
              <a:buClr>
                <a:srgbClr val="FF000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Claiming</a:t>
            </a:r>
          </a:p>
        </p:txBody>
      </p:sp>
      <p:pic>
        <p:nvPicPr>
          <p:cNvPr id="7" name="Picture 4" descr="front-2">
            <a:extLst>
              <a:ext uri="{FF2B5EF4-FFF2-40B4-BE49-F238E27FC236}">
                <a16:creationId xmlns:a16="http://schemas.microsoft.com/office/drawing/2014/main" id="{68E5238F-7C23-6645-96E3-89911D7AA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5429250" cy="923925"/>
          </a:xfrm>
          <a:prstGeom prst="rect">
            <a:avLst/>
          </a:prstGeom>
          <a:noFill/>
        </p:spPr>
      </p:pic>
      <p:pic>
        <p:nvPicPr>
          <p:cNvPr id="8" name="Picture 2" descr="Image result for school breakfast program">
            <a:extLst>
              <a:ext uri="{FF2B5EF4-FFF2-40B4-BE49-F238E27FC236}">
                <a16:creationId xmlns:a16="http://schemas.microsoft.com/office/drawing/2014/main" id="{28D510DA-CDF2-1A41-A414-005F3FFB5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2363" y="3671455"/>
            <a:ext cx="480934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109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661580-C25C-254E-B875-216623DD5297}"/>
              </a:ext>
            </a:extLst>
          </p:cNvPr>
          <p:cNvSpPr txBox="1"/>
          <p:nvPr/>
        </p:nvSpPr>
        <p:spPr>
          <a:xfrm>
            <a:off x="1295400" y="21336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Training Modules</a:t>
            </a:r>
          </a:p>
          <a:p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Nutrition Program Annual Training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RCCI Annual Training</a:t>
            </a:r>
          </a:p>
        </p:txBody>
      </p:sp>
      <p:pic>
        <p:nvPicPr>
          <p:cNvPr id="7" name="Picture 4" descr="front-2">
            <a:extLst>
              <a:ext uri="{FF2B5EF4-FFF2-40B4-BE49-F238E27FC236}">
                <a16:creationId xmlns:a16="http://schemas.microsoft.com/office/drawing/2014/main" id="{68E5238F-7C23-6645-96E3-89911D7AA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5429250" cy="923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2832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661580-C25C-254E-B875-216623DD5297}"/>
              </a:ext>
            </a:extLst>
          </p:cNvPr>
          <p:cNvSpPr txBox="1"/>
          <p:nvPr/>
        </p:nvSpPr>
        <p:spPr>
          <a:xfrm>
            <a:off x="1219200" y="2118207"/>
            <a:ext cx="7315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Review</a:t>
            </a:r>
          </a:p>
          <a:p>
            <a:pPr marL="457200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Afterschool Snack Program</a:t>
            </a:r>
          </a:p>
          <a:p>
            <a:pPr marL="457200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Breakfast: The Most Important Lesson of the Day</a:t>
            </a:r>
          </a:p>
          <a:p>
            <a:pPr marL="457200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 Rights</a:t>
            </a:r>
          </a:p>
          <a:p>
            <a:pPr marL="457200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Crediting in School Meals</a:t>
            </a:r>
          </a:p>
          <a:p>
            <a:pPr marL="457200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 to School: Keeping it Safe</a:t>
            </a:r>
          </a:p>
          <a:p>
            <a:pPr marL="457200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Forecasting</a:t>
            </a:r>
          </a:p>
          <a:p>
            <a:pPr marL="457200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Fresh Fruit and Vegetable Program</a:t>
            </a:r>
          </a:p>
          <a:p>
            <a:pPr marL="457200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School Meals</a:t>
            </a:r>
          </a:p>
        </p:txBody>
      </p:sp>
      <p:pic>
        <p:nvPicPr>
          <p:cNvPr id="7" name="Picture 4" descr="front-2">
            <a:extLst>
              <a:ext uri="{FF2B5EF4-FFF2-40B4-BE49-F238E27FC236}">
                <a16:creationId xmlns:a16="http://schemas.microsoft.com/office/drawing/2014/main" id="{68E5238F-7C23-6645-96E3-89911D7AA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5429250" cy="92392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E93418-8372-CA4B-8BF8-0063082AC024}"/>
              </a:ext>
            </a:extLst>
          </p:cNvPr>
          <p:cNvSpPr txBox="1"/>
          <p:nvPr/>
        </p:nvSpPr>
        <p:spPr>
          <a:xfrm>
            <a:off x="685800" y="1557045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Modules:</a:t>
            </a:r>
          </a:p>
        </p:txBody>
      </p:sp>
    </p:spTree>
    <p:extLst>
      <p:ext uri="{BB962C8B-B14F-4D97-AF65-F5344CB8AC3E}">
        <p14:creationId xmlns:p14="http://schemas.microsoft.com/office/powerpoint/2010/main" val="76370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661580-C25C-254E-B875-216623DD5297}"/>
              </a:ext>
            </a:extLst>
          </p:cNvPr>
          <p:cNvSpPr txBox="1"/>
          <p:nvPr/>
        </p:nvSpPr>
        <p:spPr>
          <a:xfrm>
            <a:off x="1295400" y="2286000"/>
            <a:ext cx="731520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 Versus Serve</a:t>
            </a:r>
          </a:p>
          <a:p>
            <a:pPr marL="457200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School Nutrition Programs</a:t>
            </a:r>
          </a:p>
          <a:p>
            <a:pPr marL="457200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Procurement</a:t>
            </a:r>
          </a:p>
          <a:p>
            <a:pPr marL="457200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Records</a:t>
            </a:r>
          </a:p>
          <a:p>
            <a:pPr marL="457200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Breakfast Meal Pattern</a:t>
            </a:r>
          </a:p>
          <a:p>
            <a:pPr marL="457200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Lunch Meal Pattern</a:t>
            </a:r>
          </a:p>
          <a:p>
            <a:pPr marL="457200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Serving Students with Disabilities in School Meals</a:t>
            </a:r>
          </a:p>
          <a:p>
            <a:pPr marL="457200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Snacks in School</a:t>
            </a:r>
          </a:p>
        </p:txBody>
      </p:sp>
      <p:pic>
        <p:nvPicPr>
          <p:cNvPr id="7" name="Picture 4" descr="front-2">
            <a:extLst>
              <a:ext uri="{FF2B5EF4-FFF2-40B4-BE49-F238E27FC236}">
                <a16:creationId xmlns:a16="http://schemas.microsoft.com/office/drawing/2014/main" id="{68E5238F-7C23-6645-96E3-89911D7AA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5429250" cy="92392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AC33D3-E1A7-5249-A488-CD081802028A}"/>
              </a:ext>
            </a:extLst>
          </p:cNvPr>
          <p:cNvSpPr txBox="1"/>
          <p:nvPr/>
        </p:nvSpPr>
        <p:spPr>
          <a:xfrm>
            <a:off x="685800" y="1678930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Modules:</a:t>
            </a:r>
          </a:p>
        </p:txBody>
      </p:sp>
    </p:spTree>
    <p:extLst>
      <p:ext uri="{BB962C8B-B14F-4D97-AF65-F5344CB8AC3E}">
        <p14:creationId xmlns:p14="http://schemas.microsoft.com/office/powerpoint/2010/main" val="2990105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661580-C25C-254E-B875-216623DD5297}"/>
              </a:ext>
            </a:extLst>
          </p:cNvPr>
          <p:cNvSpPr txBox="1"/>
          <p:nvPr/>
        </p:nvSpPr>
        <p:spPr>
          <a:xfrm>
            <a:off x="2112135" y="2362200"/>
            <a:ext cx="731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Pre/post-tests</a:t>
            </a:r>
          </a:p>
          <a:p>
            <a:pPr marL="457200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objectives</a:t>
            </a:r>
          </a:p>
          <a:p>
            <a:pPr marL="457200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content</a:t>
            </a:r>
          </a:p>
          <a:p>
            <a:pPr marL="457200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questions</a:t>
            </a:r>
          </a:p>
          <a:p>
            <a:pPr marL="457200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</a:p>
        </p:txBody>
      </p:sp>
      <p:pic>
        <p:nvPicPr>
          <p:cNvPr id="7" name="Picture 4" descr="front-2">
            <a:extLst>
              <a:ext uri="{FF2B5EF4-FFF2-40B4-BE49-F238E27FC236}">
                <a16:creationId xmlns:a16="http://schemas.microsoft.com/office/drawing/2014/main" id="{68E5238F-7C23-6645-96E3-89911D7AA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5429250" cy="92392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D7CDD-66CA-2248-9921-7B2FC04FEE12}"/>
              </a:ext>
            </a:extLst>
          </p:cNvPr>
          <p:cNvSpPr txBox="1"/>
          <p:nvPr/>
        </p:nvSpPr>
        <p:spPr>
          <a:xfrm>
            <a:off x="1578735" y="1712010"/>
            <a:ext cx="3507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it include?</a:t>
            </a:r>
          </a:p>
        </p:txBody>
      </p:sp>
    </p:spTree>
    <p:extLst>
      <p:ext uri="{BB962C8B-B14F-4D97-AF65-F5344CB8AC3E}">
        <p14:creationId xmlns:p14="http://schemas.microsoft.com/office/powerpoint/2010/main" val="312777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661580-C25C-254E-B875-216623DD5297}"/>
              </a:ext>
            </a:extLst>
          </p:cNvPr>
          <p:cNvSpPr txBox="1"/>
          <p:nvPr/>
        </p:nvSpPr>
        <p:spPr>
          <a:xfrm>
            <a:off x="1295400" y="2436624"/>
            <a:ext cx="73152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Trainings</a:t>
            </a:r>
          </a:p>
          <a:p>
            <a:pPr marL="914400" lvl="1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annually for all sponsors</a:t>
            </a:r>
          </a:p>
          <a:p>
            <a:pPr marL="914400" lvl="1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Modules</a:t>
            </a:r>
          </a:p>
          <a:p>
            <a:pPr marL="914400" lvl="1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required based on Administrative </a:t>
            </a:r>
          </a:p>
          <a:p>
            <a:pPr lvl="2">
              <a:spcBef>
                <a:spcPts val="600"/>
              </a:spcBef>
              <a:buClr>
                <a:srgbClr val="CC000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outcomes</a:t>
            </a:r>
          </a:p>
        </p:txBody>
      </p:sp>
      <p:pic>
        <p:nvPicPr>
          <p:cNvPr id="7" name="Picture 4" descr="front-2">
            <a:extLst>
              <a:ext uri="{FF2B5EF4-FFF2-40B4-BE49-F238E27FC236}">
                <a16:creationId xmlns:a16="http://schemas.microsoft.com/office/drawing/2014/main" id="{68E5238F-7C23-6645-96E3-89911D7AA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5429250" cy="92392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D7CDD-66CA-2248-9921-7B2FC04FEE12}"/>
              </a:ext>
            </a:extLst>
          </p:cNvPr>
          <p:cNvSpPr txBox="1"/>
          <p:nvPr/>
        </p:nvSpPr>
        <p:spPr>
          <a:xfrm>
            <a:off x="1295400" y="1708280"/>
            <a:ext cx="2452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Requirements:</a:t>
            </a:r>
          </a:p>
        </p:txBody>
      </p:sp>
    </p:spTree>
    <p:extLst>
      <p:ext uri="{BB962C8B-B14F-4D97-AF65-F5344CB8AC3E}">
        <p14:creationId xmlns:p14="http://schemas.microsoft.com/office/powerpoint/2010/main" val="3617845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661580-C25C-254E-B875-216623DD5297}"/>
              </a:ext>
            </a:extLst>
          </p:cNvPr>
          <p:cNvSpPr txBox="1"/>
          <p:nvPr/>
        </p:nvSpPr>
        <p:spPr>
          <a:xfrm>
            <a:off x="762000" y="2196318"/>
            <a:ext cx="77724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Trainings</a:t>
            </a:r>
          </a:p>
          <a:p>
            <a:pPr marL="914400" lvl="1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get 90% correct on post-test or 100% on pre-test</a:t>
            </a:r>
          </a:p>
          <a:p>
            <a:pPr marL="914400" lvl="1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Modules</a:t>
            </a:r>
          </a:p>
          <a:p>
            <a:pPr marL="800100" lvl="1" indent="-342900">
              <a:spcBef>
                <a:spcPts val="6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get 80% correct on post-test</a:t>
            </a:r>
          </a:p>
          <a:p>
            <a:pPr>
              <a:spcBef>
                <a:spcPts val="600"/>
              </a:spcBef>
              <a:buClr>
                <a:srgbClr val="CC0000"/>
              </a:buClr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Modules</a:t>
            </a:r>
          </a:p>
          <a:p>
            <a:pPr marL="914400" lvl="1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view all pages to take post-test</a:t>
            </a:r>
          </a:p>
          <a:p>
            <a:pPr marL="914400" lvl="1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600"/>
              </a:spcBef>
              <a:buClr>
                <a:srgbClr val="CC0000"/>
              </a:buClr>
              <a:buFont typeface="Wingdings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front-2">
            <a:extLst>
              <a:ext uri="{FF2B5EF4-FFF2-40B4-BE49-F238E27FC236}">
                <a16:creationId xmlns:a16="http://schemas.microsoft.com/office/drawing/2014/main" id="{68E5238F-7C23-6645-96E3-89911D7AA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5429250" cy="92392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D7CDD-66CA-2248-9921-7B2FC04FEE12}"/>
              </a:ext>
            </a:extLst>
          </p:cNvPr>
          <p:cNvSpPr txBox="1"/>
          <p:nvPr/>
        </p:nvSpPr>
        <p:spPr>
          <a:xfrm>
            <a:off x="1143000" y="1603311"/>
            <a:ext cx="5471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Certificates document completion:</a:t>
            </a:r>
          </a:p>
        </p:txBody>
      </p:sp>
    </p:spTree>
    <p:extLst>
      <p:ext uri="{BB962C8B-B14F-4D97-AF65-F5344CB8AC3E}">
        <p14:creationId xmlns:p14="http://schemas.microsoft.com/office/powerpoint/2010/main" val="171320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5F9965-CB47-492F-819B-4FE413E2A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665" y="4116746"/>
            <a:ext cx="4748141" cy="357188"/>
          </a:xfrm>
        </p:spPr>
        <p:txBody>
          <a:bodyPr>
            <a:normAutofit fontScale="90000"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0B280-42BB-467C-9B7A-4D77D10D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0D0C2E-D3D4-4523-8C98-899D604E8A3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E61E7B-9E9C-4E0D-8983-C94726B8A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5379"/>
            <a:ext cx="1531010" cy="18250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FED692-817B-4E29-ADB2-4F932270CA9A}"/>
              </a:ext>
            </a:extLst>
          </p:cNvPr>
          <p:cNvSpPr txBox="1"/>
          <p:nvPr/>
        </p:nvSpPr>
        <p:spPr>
          <a:xfrm>
            <a:off x="1543050" y="558297"/>
            <a:ext cx="4914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Welcome and Introduction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F3B43E-623A-4F2F-B187-211376DF9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657600"/>
            <a:ext cx="1518730" cy="18975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56D064-6096-42BC-A38E-395A827E2B0D}"/>
              </a:ext>
            </a:extLst>
          </p:cNvPr>
          <p:cNvSpPr txBox="1"/>
          <p:nvPr/>
        </p:nvSpPr>
        <p:spPr>
          <a:xfrm>
            <a:off x="2743200" y="3565993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Elaine McDonnell,MS, RDN</a:t>
            </a:r>
            <a:br>
              <a:rPr lang="en-US" sz="1600" dirty="0"/>
            </a:br>
            <a:r>
              <a:rPr lang="en-US" sz="1600" dirty="0"/>
              <a:t>Assistant Research Professor</a:t>
            </a:r>
            <a:br>
              <a:rPr lang="en-US" sz="1600" dirty="0"/>
            </a:br>
            <a:r>
              <a:rPr lang="en-US" sz="1600" dirty="0"/>
              <a:t>Director, Project PA</a:t>
            </a:r>
            <a:br>
              <a:rPr lang="en-US" sz="1600" dirty="0"/>
            </a:br>
            <a:r>
              <a:rPr lang="en-US" sz="1600" dirty="0"/>
              <a:t>Penn State University</a:t>
            </a:r>
            <a:br>
              <a:rPr lang="en-US" sz="1600" dirty="0"/>
            </a:br>
            <a:r>
              <a:rPr lang="en-US" sz="1600" dirty="0"/>
              <a:t>Department of Nutritional Sciences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7102BC-4A01-467E-8C1D-A261454DB635}"/>
              </a:ext>
            </a:extLst>
          </p:cNvPr>
          <p:cNvSpPr txBox="1"/>
          <p:nvPr/>
        </p:nvSpPr>
        <p:spPr>
          <a:xfrm>
            <a:off x="2743200" y="1569422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Pamela Gallagher, SNS, MBA</a:t>
            </a:r>
          </a:p>
          <a:p>
            <a:pPr algn="ctr"/>
            <a:r>
              <a:rPr lang="en-US" sz="1600" dirty="0"/>
              <a:t>Executive Director</a:t>
            </a:r>
          </a:p>
          <a:p>
            <a:pPr algn="ctr"/>
            <a:r>
              <a:rPr lang="en-US" sz="1600" dirty="0"/>
              <a:t>The School Nutrition Association of Pennsylvania</a:t>
            </a:r>
          </a:p>
        </p:txBody>
      </p:sp>
    </p:spTree>
    <p:extLst>
      <p:ext uri="{BB962C8B-B14F-4D97-AF65-F5344CB8AC3E}">
        <p14:creationId xmlns:p14="http://schemas.microsoft.com/office/powerpoint/2010/main" val="1105243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ront-2">
            <a:extLst>
              <a:ext uri="{FF2B5EF4-FFF2-40B4-BE49-F238E27FC236}">
                <a16:creationId xmlns:a16="http://schemas.microsoft.com/office/drawing/2014/main" id="{68E5238F-7C23-6645-96E3-89911D7AA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5429250" cy="92392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C5C3E0-F870-CD42-B631-113B227C33EE}"/>
              </a:ext>
            </a:extLst>
          </p:cNvPr>
          <p:cNvSpPr txBox="1"/>
          <p:nvPr/>
        </p:nvSpPr>
        <p:spPr>
          <a:xfrm>
            <a:off x="1195185" y="1828800"/>
            <a:ext cx="856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D1D6BE-FA9C-E947-9048-91B93B35719B}"/>
              </a:ext>
            </a:extLst>
          </p:cNvPr>
          <p:cNvSpPr txBox="1"/>
          <p:nvPr/>
        </p:nvSpPr>
        <p:spPr>
          <a:xfrm>
            <a:off x="1195185" y="2352020"/>
            <a:ext cx="6629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Nutrition is NOT related to PEARS or the Child Nutrition Toolbox.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save your work, logout, then return later to continue.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individuals from a school district may use the modules. Each must create his/her own account.</a:t>
            </a:r>
          </a:p>
        </p:txBody>
      </p:sp>
    </p:spTree>
    <p:extLst>
      <p:ext uri="{BB962C8B-B14F-4D97-AF65-F5344CB8AC3E}">
        <p14:creationId xmlns:p14="http://schemas.microsoft.com/office/powerpoint/2010/main" val="4027519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ront-2">
            <a:extLst>
              <a:ext uri="{FF2B5EF4-FFF2-40B4-BE49-F238E27FC236}">
                <a16:creationId xmlns:a16="http://schemas.microsoft.com/office/drawing/2014/main" id="{68E5238F-7C23-6645-96E3-89911D7AA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5429250" cy="92392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C5C3E0-F870-CD42-B631-113B227C33EE}"/>
              </a:ext>
            </a:extLst>
          </p:cNvPr>
          <p:cNvSpPr txBox="1"/>
          <p:nvPr/>
        </p:nvSpPr>
        <p:spPr>
          <a:xfrm>
            <a:off x="1195185" y="1828800"/>
            <a:ext cx="856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D1D6BE-FA9C-E947-9048-91B93B35719B}"/>
              </a:ext>
            </a:extLst>
          </p:cNvPr>
          <p:cNvSpPr txBox="1"/>
          <p:nvPr/>
        </p:nvSpPr>
        <p:spPr>
          <a:xfrm>
            <a:off x="1195185" y="2352020"/>
            <a:ext cx="6629400" cy="315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can’t find your e-mail confirmation of registration, check your Spam/Junk folder. It may not arrive instantly. If you still can’t find it, contact Project PA.</a:t>
            </a:r>
          </a:p>
          <a:p>
            <a:pPr>
              <a:lnSpc>
                <a:spcPct val="120000"/>
              </a:lnSpc>
            </a:pP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Please make sure you type your e-mail address correctly. </a:t>
            </a:r>
          </a:p>
        </p:txBody>
      </p:sp>
    </p:spTree>
    <p:extLst>
      <p:ext uri="{BB962C8B-B14F-4D97-AF65-F5344CB8AC3E}">
        <p14:creationId xmlns:p14="http://schemas.microsoft.com/office/powerpoint/2010/main" val="2641590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ront-2">
            <a:extLst>
              <a:ext uri="{FF2B5EF4-FFF2-40B4-BE49-F238E27FC236}">
                <a16:creationId xmlns:a16="http://schemas.microsoft.com/office/drawing/2014/main" id="{68E5238F-7C23-6645-96E3-89911D7AA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09600"/>
            <a:ext cx="5429250" cy="92392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C5C3E0-F870-CD42-B631-113B227C33EE}"/>
              </a:ext>
            </a:extLst>
          </p:cNvPr>
          <p:cNvSpPr txBox="1"/>
          <p:nvPr/>
        </p:nvSpPr>
        <p:spPr>
          <a:xfrm>
            <a:off x="743940" y="1493371"/>
            <a:ext cx="856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D1D6BE-FA9C-E947-9048-91B93B35719B}"/>
              </a:ext>
            </a:extLst>
          </p:cNvPr>
          <p:cNvSpPr txBox="1"/>
          <p:nvPr/>
        </p:nvSpPr>
        <p:spPr>
          <a:xfrm>
            <a:off x="778576" y="1956654"/>
            <a:ext cx="6629400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“Helper” enhancements: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ADBEDE-E4B5-CD42-B04D-389D62AF4C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050" y="2453521"/>
            <a:ext cx="6248400" cy="427738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4158137-9ECC-5F4B-86CB-A78E9A09E877}"/>
              </a:ext>
            </a:extLst>
          </p:cNvPr>
          <p:cNvSpPr/>
          <p:nvPr/>
        </p:nvSpPr>
        <p:spPr>
          <a:xfrm>
            <a:off x="4876800" y="4336419"/>
            <a:ext cx="2010270" cy="23944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26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ront-2">
            <a:extLst>
              <a:ext uri="{FF2B5EF4-FFF2-40B4-BE49-F238E27FC236}">
                <a16:creationId xmlns:a16="http://schemas.microsoft.com/office/drawing/2014/main" id="{68E5238F-7C23-6645-96E3-89911D7AA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09600"/>
            <a:ext cx="5429250" cy="92392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C5C3E0-F870-CD42-B631-113B227C33EE}"/>
              </a:ext>
            </a:extLst>
          </p:cNvPr>
          <p:cNvSpPr txBox="1"/>
          <p:nvPr/>
        </p:nvSpPr>
        <p:spPr>
          <a:xfrm>
            <a:off x="743940" y="1493371"/>
            <a:ext cx="856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D1D6BE-FA9C-E947-9048-91B93B35719B}"/>
              </a:ext>
            </a:extLst>
          </p:cNvPr>
          <p:cNvSpPr txBox="1"/>
          <p:nvPr/>
        </p:nvSpPr>
        <p:spPr>
          <a:xfrm>
            <a:off x="778576" y="1956654"/>
            <a:ext cx="6629400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Descriptions: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ADBEDE-E4B5-CD42-B04D-389D62AF4C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400" y="2525341"/>
            <a:ext cx="6248400" cy="427738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4158137-9ECC-5F4B-86CB-A78E9A09E877}"/>
              </a:ext>
            </a:extLst>
          </p:cNvPr>
          <p:cNvSpPr/>
          <p:nvPr/>
        </p:nvSpPr>
        <p:spPr>
          <a:xfrm>
            <a:off x="3276600" y="3428999"/>
            <a:ext cx="762000" cy="762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33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ront-2">
            <a:extLst>
              <a:ext uri="{FF2B5EF4-FFF2-40B4-BE49-F238E27FC236}">
                <a16:creationId xmlns:a16="http://schemas.microsoft.com/office/drawing/2014/main" id="{68E5238F-7C23-6645-96E3-89911D7AA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09600"/>
            <a:ext cx="5429250" cy="92392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C5C3E0-F870-CD42-B631-113B227C33EE}"/>
              </a:ext>
            </a:extLst>
          </p:cNvPr>
          <p:cNvSpPr txBox="1"/>
          <p:nvPr/>
        </p:nvSpPr>
        <p:spPr>
          <a:xfrm>
            <a:off x="743940" y="1493371"/>
            <a:ext cx="856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D1D6BE-FA9C-E947-9048-91B93B35719B}"/>
              </a:ext>
            </a:extLst>
          </p:cNvPr>
          <p:cNvSpPr txBox="1"/>
          <p:nvPr/>
        </p:nvSpPr>
        <p:spPr>
          <a:xfrm>
            <a:off x="778576" y="1956654"/>
            <a:ext cx="6629400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Descriptions: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5C1ABC-F9EF-3B4F-AB3B-68BC19020F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200" y="1676399"/>
            <a:ext cx="52578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34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ront-2">
            <a:extLst>
              <a:ext uri="{FF2B5EF4-FFF2-40B4-BE49-F238E27FC236}">
                <a16:creationId xmlns:a16="http://schemas.microsoft.com/office/drawing/2014/main" id="{68E5238F-7C23-6645-96E3-89911D7AA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09600"/>
            <a:ext cx="5429250" cy="92392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C5C3E0-F870-CD42-B631-113B227C33EE}"/>
              </a:ext>
            </a:extLst>
          </p:cNvPr>
          <p:cNvSpPr txBox="1"/>
          <p:nvPr/>
        </p:nvSpPr>
        <p:spPr>
          <a:xfrm>
            <a:off x="743940" y="1493371"/>
            <a:ext cx="856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D1D6BE-FA9C-E947-9048-91B93B35719B}"/>
              </a:ext>
            </a:extLst>
          </p:cNvPr>
          <p:cNvSpPr txBox="1"/>
          <p:nvPr/>
        </p:nvSpPr>
        <p:spPr>
          <a:xfrm>
            <a:off x="778576" y="1956654"/>
            <a:ext cx="6629400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Download Alternate Versions of Modules: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ADBEDE-E4B5-CD42-B04D-389D62AF4C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9576" y="2467376"/>
            <a:ext cx="6248400" cy="427738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4158137-9ECC-5F4B-86CB-A78E9A09E877}"/>
              </a:ext>
            </a:extLst>
          </p:cNvPr>
          <p:cNvSpPr/>
          <p:nvPr/>
        </p:nvSpPr>
        <p:spPr>
          <a:xfrm>
            <a:off x="3552825" y="3962400"/>
            <a:ext cx="762000" cy="762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81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ront-2">
            <a:extLst>
              <a:ext uri="{FF2B5EF4-FFF2-40B4-BE49-F238E27FC236}">
                <a16:creationId xmlns:a16="http://schemas.microsoft.com/office/drawing/2014/main" id="{68E5238F-7C23-6645-96E3-89911D7AA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09600"/>
            <a:ext cx="5429250" cy="92392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C5C3E0-F870-CD42-B631-113B227C33EE}"/>
              </a:ext>
            </a:extLst>
          </p:cNvPr>
          <p:cNvSpPr txBox="1"/>
          <p:nvPr/>
        </p:nvSpPr>
        <p:spPr>
          <a:xfrm>
            <a:off x="743940" y="1476041"/>
            <a:ext cx="856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D1D6BE-FA9C-E947-9048-91B93B35719B}"/>
              </a:ext>
            </a:extLst>
          </p:cNvPr>
          <p:cNvSpPr txBox="1"/>
          <p:nvPr/>
        </p:nvSpPr>
        <p:spPr>
          <a:xfrm>
            <a:off x="778576" y="1956654"/>
            <a:ext cx="6629400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Download Alternate Versions of Modules: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45B717-D5F2-214E-9E61-5BAC787C90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0982" y="2507583"/>
            <a:ext cx="4495800" cy="403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8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ront-2">
            <a:extLst>
              <a:ext uri="{FF2B5EF4-FFF2-40B4-BE49-F238E27FC236}">
                <a16:creationId xmlns:a16="http://schemas.microsoft.com/office/drawing/2014/main" id="{68E5238F-7C23-6645-96E3-89911D7AA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5429250" cy="92392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D1D6BE-FA9C-E947-9048-91B93B35719B}"/>
              </a:ext>
            </a:extLst>
          </p:cNvPr>
          <p:cNvSpPr txBox="1"/>
          <p:nvPr/>
        </p:nvSpPr>
        <p:spPr>
          <a:xfrm>
            <a:off x="685800" y="1533525"/>
            <a:ext cx="6629400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9E410-5205-F848-8602-579F29673E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9543" y="2197728"/>
            <a:ext cx="6248400" cy="427738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BB35FBA-DA62-EE4E-B11A-49FADAE74950}"/>
              </a:ext>
            </a:extLst>
          </p:cNvPr>
          <p:cNvSpPr/>
          <p:nvPr/>
        </p:nvSpPr>
        <p:spPr>
          <a:xfrm>
            <a:off x="2514600" y="3657600"/>
            <a:ext cx="10668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31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EA78C0-F570-F043-9B7C-D9B75D9AD80B}"/>
              </a:ext>
            </a:extLst>
          </p:cNvPr>
          <p:cNvSpPr txBox="1"/>
          <p:nvPr/>
        </p:nvSpPr>
        <p:spPr>
          <a:xfrm>
            <a:off x="2819400" y="524756"/>
            <a:ext cx="2082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Webinars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560834-6315-9041-96FF-3F1F697CD6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4600"/>
            <a:ext cx="37338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542A7A-4E55-BD49-A6F5-743DD1E18F2C}"/>
              </a:ext>
            </a:extLst>
          </p:cNvPr>
          <p:cNvSpPr txBox="1"/>
          <p:nvPr/>
        </p:nvSpPr>
        <p:spPr>
          <a:xfrm>
            <a:off x="838200" y="1255931"/>
            <a:ext cx="7562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Rebroadcasts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PA website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www.projectpa.org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Tube page - https://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www.youtube.com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/user/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SNToolbox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7E13B2-02EA-C047-BE29-76E10D66B9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0" y="2514600"/>
            <a:ext cx="502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49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661580-C25C-254E-B875-216623DD5297}"/>
              </a:ext>
            </a:extLst>
          </p:cNvPr>
          <p:cNvSpPr txBox="1"/>
          <p:nvPr/>
        </p:nvSpPr>
        <p:spPr>
          <a:xfrm>
            <a:off x="700694" y="2215601"/>
            <a:ext cx="65960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2-part Orientation Session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Part 1: October; Part 2: April/May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Harrisburg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 ½ - 2 days</a:t>
            </a:r>
          </a:p>
        </p:txBody>
      </p:sp>
      <p:pic>
        <p:nvPicPr>
          <p:cNvPr id="2050" name="Picture 2" descr="http://www.projectpa.org/ppa-v3.8.2/images/about-proj-pa/projectpa-orientation-group.png">
            <a:extLst>
              <a:ext uri="{FF2B5EF4-FFF2-40B4-BE49-F238E27FC236}">
                <a16:creationId xmlns:a16="http://schemas.microsoft.com/office/drawing/2014/main" id="{3EF04F2D-9F08-E742-AA25-3174610DC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8992" y="2215601"/>
            <a:ext cx="2540000" cy="32004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70D331-982B-E947-A881-B4D3F9775A8A}"/>
              </a:ext>
            </a:extLst>
          </p:cNvPr>
          <p:cNvSpPr/>
          <p:nvPr/>
        </p:nvSpPr>
        <p:spPr>
          <a:xfrm>
            <a:off x="2266367" y="692583"/>
            <a:ext cx="42392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Training for New FSDs</a:t>
            </a:r>
          </a:p>
        </p:txBody>
      </p:sp>
    </p:spTree>
    <p:extLst>
      <p:ext uri="{BB962C8B-B14F-4D97-AF65-F5344CB8AC3E}">
        <p14:creationId xmlns:p14="http://schemas.microsoft.com/office/powerpoint/2010/main" val="193208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CE16D1-00EA-4EB8-A9B2-B8E0A724DDF3}"/>
              </a:ext>
            </a:extLst>
          </p:cNvPr>
          <p:cNvSpPr txBox="1"/>
          <p:nvPr/>
        </p:nvSpPr>
        <p:spPr>
          <a:xfrm>
            <a:off x="216776" y="2496629"/>
            <a:ext cx="4099034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Type your questions into the “Question” box at any time during the webinar.</a:t>
            </a:r>
            <a:br>
              <a:rPr lang="en-US" sz="2100" dirty="0"/>
            </a:br>
            <a:endParaRPr lang="en-US" sz="2100" dirty="0"/>
          </a:p>
          <a:p>
            <a:r>
              <a:rPr lang="en-US" sz="2100" dirty="0"/>
              <a:t>Questions will be addressed as time allows.</a:t>
            </a:r>
          </a:p>
          <a:p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A1ED5A-E767-4E34-981F-C8B62DD6EB7A}"/>
              </a:ext>
            </a:extLst>
          </p:cNvPr>
          <p:cNvSpPr txBox="1"/>
          <p:nvPr/>
        </p:nvSpPr>
        <p:spPr>
          <a:xfrm>
            <a:off x="216776" y="1150483"/>
            <a:ext cx="46114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Go to Webinar </a:t>
            </a:r>
          </a:p>
          <a:p>
            <a:r>
              <a:rPr lang="en-US" sz="3300" dirty="0"/>
              <a:t>Control Panel</a:t>
            </a:r>
          </a:p>
        </p:txBody>
      </p:sp>
      <p:pic>
        <p:nvPicPr>
          <p:cNvPr id="8" name="Picture 2" descr="Image result for go to webinar">
            <a:extLst>
              <a:ext uri="{FF2B5EF4-FFF2-40B4-BE49-F238E27FC236}">
                <a16:creationId xmlns:a16="http://schemas.microsoft.com/office/drawing/2014/main" id="{7F5DDF81-1E08-422C-B656-06C8E2D46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392" y="1150483"/>
            <a:ext cx="2349408" cy="41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8">
            <a:extLst>
              <a:ext uri="{FF2B5EF4-FFF2-40B4-BE49-F238E27FC236}">
                <a16:creationId xmlns:a16="http://schemas.microsoft.com/office/drawing/2014/main" id="{713100D2-4982-468B-9C65-080C494A186E}"/>
              </a:ext>
            </a:extLst>
          </p:cNvPr>
          <p:cNvSpPr/>
          <p:nvPr/>
        </p:nvSpPr>
        <p:spPr>
          <a:xfrm rot="10800000" flipH="1" flipV="1">
            <a:off x="4315810" y="3498443"/>
            <a:ext cx="1571946" cy="816735"/>
          </a:xfrm>
          <a:prstGeom prst="rightArrow">
            <a:avLst/>
          </a:prstGeom>
          <a:solidFill>
            <a:srgbClr val="81BC3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7C9DA7-8A3E-497C-BD65-93D48C34504C}"/>
              </a:ext>
            </a:extLst>
          </p:cNvPr>
          <p:cNvCxnSpPr>
            <a:cxnSpLocks/>
          </p:cNvCxnSpPr>
          <p:nvPr/>
        </p:nvCxnSpPr>
        <p:spPr>
          <a:xfrm>
            <a:off x="305457" y="2435998"/>
            <a:ext cx="5039054" cy="0"/>
          </a:xfrm>
          <a:prstGeom prst="line">
            <a:avLst/>
          </a:prstGeom>
          <a:ln w="889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68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661580-C25C-254E-B875-216623DD5297}"/>
              </a:ext>
            </a:extLst>
          </p:cNvPr>
          <p:cNvSpPr txBox="1"/>
          <p:nvPr/>
        </p:nvSpPr>
        <p:spPr>
          <a:xfrm>
            <a:off x="4495800" y="2514600"/>
            <a:ext cx="373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PEARS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PA/SNT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Civil Rights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Procurement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Needs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SNP Financial Report 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Paid Lunch Equity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70D331-982B-E947-A881-B4D3F9775A8A}"/>
              </a:ext>
            </a:extLst>
          </p:cNvPr>
          <p:cNvSpPr/>
          <p:nvPr/>
        </p:nvSpPr>
        <p:spPr>
          <a:xfrm>
            <a:off x="2430710" y="914400"/>
            <a:ext cx="3732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Training for New FSDs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A95F3-81A1-0340-8BE7-F9B521036500}"/>
              </a:ext>
            </a:extLst>
          </p:cNvPr>
          <p:cNvSpPr txBox="1"/>
          <p:nvPr/>
        </p:nvSpPr>
        <p:spPr>
          <a:xfrm>
            <a:off x="584936" y="2514600"/>
            <a:ext cx="412484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Meal Pattern/Menu Planning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USDA Foods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Certification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Eligibility Determination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Records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Meal Counting and Claiming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92AB22-4ECD-B344-B7FE-1F23BE7DEB78}"/>
              </a:ext>
            </a:extLst>
          </p:cNvPr>
          <p:cNvSpPr txBox="1"/>
          <p:nvPr/>
        </p:nvSpPr>
        <p:spPr>
          <a:xfrm>
            <a:off x="1295400" y="1828800"/>
            <a:ext cx="113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2025341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661580-C25C-254E-B875-216623DD5297}"/>
              </a:ext>
            </a:extLst>
          </p:cNvPr>
          <p:cNvSpPr txBox="1"/>
          <p:nvPr/>
        </p:nvSpPr>
        <p:spPr>
          <a:xfrm>
            <a:off x="4648200" y="2514600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Eligibility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Breakfast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Safety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 to School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70D331-982B-E947-A881-B4D3F9775A8A}"/>
              </a:ext>
            </a:extLst>
          </p:cNvPr>
          <p:cNvSpPr/>
          <p:nvPr/>
        </p:nvSpPr>
        <p:spPr>
          <a:xfrm>
            <a:off x="2430710" y="914400"/>
            <a:ext cx="3732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Training for New FSDs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A95F3-81A1-0340-8BE7-F9B521036500}"/>
              </a:ext>
            </a:extLst>
          </p:cNvPr>
          <p:cNvSpPr txBox="1"/>
          <p:nvPr/>
        </p:nvSpPr>
        <p:spPr>
          <a:xfrm>
            <a:off x="584936" y="2514600"/>
            <a:ext cx="554029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Management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Personnel Management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Summer Food Service Program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Wellness Policies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Standards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Environmental/Biosecurity Management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92AB22-4ECD-B344-B7FE-1F23BE7DEB78}"/>
              </a:ext>
            </a:extLst>
          </p:cNvPr>
          <p:cNvSpPr txBox="1"/>
          <p:nvPr/>
        </p:nvSpPr>
        <p:spPr>
          <a:xfrm>
            <a:off x="1295400" y="1828800"/>
            <a:ext cx="113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956969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70D331-982B-E947-A881-B4D3F9775A8A}"/>
              </a:ext>
            </a:extLst>
          </p:cNvPr>
          <p:cNvSpPr/>
          <p:nvPr/>
        </p:nvSpPr>
        <p:spPr>
          <a:xfrm>
            <a:off x="2430710" y="914400"/>
            <a:ext cx="3732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Training for New FSDs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92AB22-4ECD-B344-B7FE-1F23BE7DEB78}"/>
              </a:ext>
            </a:extLst>
          </p:cNvPr>
          <p:cNvSpPr txBox="1"/>
          <p:nvPr/>
        </p:nvSpPr>
        <p:spPr>
          <a:xfrm>
            <a:off x="914400" y="1676400"/>
            <a:ext cx="7347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 Program - 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Experienced SFS directors paired with new FSDs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1688A2-F6FD-2D40-8B3E-ABAA7C55EC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8122" y="2782620"/>
            <a:ext cx="5257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00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school">
            <a:extLst>
              <a:ext uri="{FF2B5EF4-FFF2-40B4-BE49-F238E27FC236}">
                <a16:creationId xmlns:a16="http://schemas.microsoft.com/office/drawing/2014/main" id="{DD98C61D-920D-EB41-B308-46B4A4B41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186892" cy="319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18E82-C3FA-C043-8202-9C15B818F7A6}"/>
              </a:ext>
            </a:extLst>
          </p:cNvPr>
          <p:cNvSpPr txBox="1"/>
          <p:nvPr/>
        </p:nvSpPr>
        <p:spPr>
          <a:xfrm>
            <a:off x="1295400" y="1371600"/>
            <a:ext cx="599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 Breakfast Outreach/Education</a:t>
            </a:r>
          </a:p>
        </p:txBody>
      </p:sp>
    </p:spTree>
    <p:extLst>
      <p:ext uri="{BB962C8B-B14F-4D97-AF65-F5344CB8AC3E}">
        <p14:creationId xmlns:p14="http://schemas.microsoft.com/office/powerpoint/2010/main" val="4185293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918E82-C3FA-C043-8202-9C15B818F7A6}"/>
              </a:ext>
            </a:extLst>
          </p:cNvPr>
          <p:cNvSpPr txBox="1"/>
          <p:nvPr/>
        </p:nvSpPr>
        <p:spPr>
          <a:xfrm>
            <a:off x="1295400" y="838200"/>
            <a:ext cx="599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 Breakfast Outreach/Education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261E8E-7604-C641-B521-93425FCE66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599" y="2291231"/>
            <a:ext cx="5170213" cy="38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AFD8EF-B3EE-CD4F-9A68-A7D4BF8D9BE5}"/>
              </a:ext>
            </a:extLst>
          </p:cNvPr>
          <p:cNvSpPr txBox="1"/>
          <p:nvPr/>
        </p:nvSpPr>
        <p:spPr>
          <a:xfrm>
            <a:off x="3087493" y="1605432"/>
            <a:ext cx="2580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Breakfast Brigade</a:t>
            </a:r>
          </a:p>
        </p:txBody>
      </p:sp>
    </p:spTree>
    <p:extLst>
      <p:ext uri="{BB962C8B-B14F-4D97-AF65-F5344CB8AC3E}">
        <p14:creationId xmlns:p14="http://schemas.microsoft.com/office/powerpoint/2010/main" val="3887652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918E82-C3FA-C043-8202-9C15B818F7A6}"/>
              </a:ext>
            </a:extLst>
          </p:cNvPr>
          <p:cNvSpPr txBox="1"/>
          <p:nvPr/>
        </p:nvSpPr>
        <p:spPr>
          <a:xfrm>
            <a:off x="1295400" y="838200"/>
            <a:ext cx="599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 Breakfast Outreach/Education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FD8EF-B3EE-CD4F-9A68-A7D4BF8D9BE5}"/>
              </a:ext>
            </a:extLst>
          </p:cNvPr>
          <p:cNvSpPr txBox="1"/>
          <p:nvPr/>
        </p:nvSpPr>
        <p:spPr>
          <a:xfrm>
            <a:off x="1569417" y="1855454"/>
            <a:ext cx="5448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Breakfast Webinars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Breakfast Promising Practices</a:t>
            </a:r>
          </a:p>
        </p:txBody>
      </p:sp>
      <p:sp>
        <p:nvSpPr>
          <p:cNvPr id="2" name="AutoShape 2" descr="Image result for school breakfast image">
            <a:extLst>
              <a:ext uri="{FF2B5EF4-FFF2-40B4-BE49-F238E27FC236}">
                <a16:creationId xmlns:a16="http://schemas.microsoft.com/office/drawing/2014/main" id="{4FB6999F-2A55-974B-9B6A-698203B52B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2600" y="685800"/>
            <a:ext cx="8178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school breakfast image">
            <a:extLst>
              <a:ext uri="{FF2B5EF4-FFF2-40B4-BE49-F238E27FC236}">
                <a16:creationId xmlns:a16="http://schemas.microsoft.com/office/drawing/2014/main" id="{10358338-ACAC-8C43-9075-341CFDC2F2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" y="838200"/>
            <a:ext cx="8178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school breakfast image">
            <a:extLst>
              <a:ext uri="{FF2B5EF4-FFF2-40B4-BE49-F238E27FC236}">
                <a16:creationId xmlns:a16="http://schemas.microsoft.com/office/drawing/2014/main" id="{14B2BBAE-2041-DF4E-900E-4A351B59D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6320" y="3589574"/>
            <a:ext cx="4389120" cy="293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479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918E82-C3FA-C043-8202-9C15B818F7A6}"/>
              </a:ext>
            </a:extLst>
          </p:cNvPr>
          <p:cNvSpPr txBox="1"/>
          <p:nvPr/>
        </p:nvSpPr>
        <p:spPr>
          <a:xfrm>
            <a:off x="1219200" y="76374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 Breakfast Outreach/Education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FD8EF-B3EE-CD4F-9A68-A7D4BF8D9BE5}"/>
              </a:ext>
            </a:extLst>
          </p:cNvPr>
          <p:cNvSpPr txBox="1"/>
          <p:nvPr/>
        </p:nvSpPr>
        <p:spPr>
          <a:xfrm>
            <a:off x="609600" y="2206087"/>
            <a:ext cx="51240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Videos of alternative breakfast service methods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PA You Tube page and Project PA website</a:t>
            </a:r>
          </a:p>
          <a:p>
            <a:pPr lvl="1">
              <a:buClr>
                <a:srgbClr val="FF000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under “School Breakfast     </a:t>
            </a:r>
          </a:p>
          <a:p>
            <a:pPr lvl="1">
              <a:buClr>
                <a:srgbClr val="FF000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Resources”</a:t>
            </a:r>
          </a:p>
        </p:txBody>
      </p:sp>
      <p:sp>
        <p:nvSpPr>
          <p:cNvPr id="2" name="AutoShape 2" descr="Image result for school breakfast image">
            <a:extLst>
              <a:ext uri="{FF2B5EF4-FFF2-40B4-BE49-F238E27FC236}">
                <a16:creationId xmlns:a16="http://schemas.microsoft.com/office/drawing/2014/main" id="{4FB6999F-2A55-974B-9B6A-698203B52B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2600" y="685800"/>
            <a:ext cx="8178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school breakfast image">
            <a:extLst>
              <a:ext uri="{FF2B5EF4-FFF2-40B4-BE49-F238E27FC236}">
                <a16:creationId xmlns:a16="http://schemas.microsoft.com/office/drawing/2014/main" id="{10358338-ACAC-8C43-9075-341CFDC2F2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" y="838200"/>
            <a:ext cx="8178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663007-34F2-184E-A7D6-D492A64647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7877" y="2145774"/>
            <a:ext cx="3276600" cy="441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5C36F3-8199-5F48-8C67-907EDC2F5211}"/>
              </a:ext>
            </a:extLst>
          </p:cNvPr>
          <p:cNvSpPr txBox="1"/>
          <p:nvPr/>
        </p:nvSpPr>
        <p:spPr>
          <a:xfrm>
            <a:off x="1371600" y="1595981"/>
            <a:ext cx="556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Creative School Breakfast Strategies –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0639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918E82-C3FA-C043-8202-9C15B818F7A6}"/>
              </a:ext>
            </a:extLst>
          </p:cNvPr>
          <p:cNvSpPr txBox="1"/>
          <p:nvPr/>
        </p:nvSpPr>
        <p:spPr>
          <a:xfrm>
            <a:off x="990600" y="522514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Training for Child and Adult Care Food Program Sponsors</a:t>
            </a:r>
          </a:p>
        </p:txBody>
      </p:sp>
      <p:sp>
        <p:nvSpPr>
          <p:cNvPr id="2" name="AutoShape 2" descr="Image result for school breakfast image">
            <a:extLst>
              <a:ext uri="{FF2B5EF4-FFF2-40B4-BE49-F238E27FC236}">
                <a16:creationId xmlns:a16="http://schemas.microsoft.com/office/drawing/2014/main" id="{4FB6999F-2A55-974B-9B6A-698203B52B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2600" y="685800"/>
            <a:ext cx="8178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school breakfast image">
            <a:extLst>
              <a:ext uri="{FF2B5EF4-FFF2-40B4-BE49-F238E27FC236}">
                <a16:creationId xmlns:a16="http://schemas.microsoft.com/office/drawing/2014/main" id="{10358338-ACAC-8C43-9075-341CFDC2F2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" y="838200"/>
            <a:ext cx="8178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BC48CA-DD17-2743-980D-A60E07BE46C6}"/>
              </a:ext>
            </a:extLst>
          </p:cNvPr>
          <p:cNvSpPr txBox="1"/>
          <p:nvPr/>
        </p:nvSpPr>
        <p:spPr>
          <a:xfrm>
            <a:off x="1505572" y="1905659"/>
            <a:ext cx="6132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Workshop: Crediting Foods in the CACFP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 sessions; May 2019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Harrisburg and Pittsburgh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E3E2C-EBE8-764D-AA3D-07EB7721889B}"/>
              </a:ext>
            </a:extLst>
          </p:cNvPr>
          <p:cNvSpPr txBox="1"/>
          <p:nvPr/>
        </p:nvSpPr>
        <p:spPr>
          <a:xfrm>
            <a:off x="1505572" y="3334753"/>
            <a:ext cx="50123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Culinary Training for CACFP sponsors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 sessions (1/2 day); June 2019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Harrisburg and Pittsburgh</a:t>
            </a:r>
          </a:p>
        </p:txBody>
      </p:sp>
      <p:pic>
        <p:nvPicPr>
          <p:cNvPr id="3074" name="Picture 2" descr="CACFP homepage image">
            <a:extLst>
              <a:ext uri="{FF2B5EF4-FFF2-40B4-BE49-F238E27FC236}">
                <a16:creationId xmlns:a16="http://schemas.microsoft.com/office/drawing/2014/main" id="{953148AA-CB7C-E349-8192-4D9E249AC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0680" y="4709748"/>
            <a:ext cx="5120640" cy="186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217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918E82-C3FA-C043-8202-9C15B818F7A6}"/>
              </a:ext>
            </a:extLst>
          </p:cNvPr>
          <p:cNvSpPr txBox="1"/>
          <p:nvPr/>
        </p:nvSpPr>
        <p:spPr>
          <a:xfrm>
            <a:off x="1206416" y="449329"/>
            <a:ext cx="6322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Culinary Training for SFS Professionals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661580-C25C-254E-B875-216623DD5297}"/>
              </a:ext>
            </a:extLst>
          </p:cNvPr>
          <p:cNvSpPr txBox="1"/>
          <p:nvPr/>
        </p:nvSpPr>
        <p:spPr>
          <a:xfrm>
            <a:off x="519790" y="874441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– 2017: 30 culinary training sessions conducted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E276B4-BF37-804E-A5C0-7A0156C44897}"/>
              </a:ext>
            </a:extLst>
          </p:cNvPr>
          <p:cNvSpPr txBox="1"/>
          <p:nvPr/>
        </p:nvSpPr>
        <p:spPr>
          <a:xfrm>
            <a:off x="682619" y="4800394"/>
            <a:ext cx="8185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“This was the best experience in my 20+ years in food service.”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AEFA5C-91E1-EB44-9DCA-8CE3919D1A6F}"/>
              </a:ext>
            </a:extLst>
          </p:cNvPr>
          <p:cNvSpPr txBox="1"/>
          <p:nvPr/>
        </p:nvSpPr>
        <p:spPr>
          <a:xfrm>
            <a:off x="682619" y="2346943"/>
            <a:ext cx="7708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“This experience encourages me to follow my dreams about going to culinary school, getting my bachelor's degree, and one day becoming a food service director.”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84F02B-DE83-8949-8522-B7831E8E7C15}"/>
              </a:ext>
            </a:extLst>
          </p:cNvPr>
          <p:cNvSpPr txBox="1"/>
          <p:nvPr/>
        </p:nvSpPr>
        <p:spPr>
          <a:xfrm>
            <a:off x="682619" y="3810000"/>
            <a:ext cx="8025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“This was the most amazing training I’ve ever attended. Very inspiring.”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787642-F659-344E-80DC-34774EB2E9F0}"/>
              </a:ext>
            </a:extLst>
          </p:cNvPr>
          <p:cNvSpPr txBox="1"/>
          <p:nvPr/>
        </p:nvSpPr>
        <p:spPr>
          <a:xfrm>
            <a:off x="838200" y="1691167"/>
            <a:ext cx="265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comments:</a:t>
            </a:r>
          </a:p>
        </p:txBody>
      </p:sp>
    </p:spTree>
    <p:extLst>
      <p:ext uri="{BB962C8B-B14F-4D97-AF65-F5344CB8AC3E}">
        <p14:creationId xmlns:p14="http://schemas.microsoft.com/office/powerpoint/2010/main" val="4281788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918E82-C3FA-C043-8202-9C15B818F7A6}"/>
              </a:ext>
            </a:extLst>
          </p:cNvPr>
          <p:cNvSpPr txBox="1"/>
          <p:nvPr/>
        </p:nvSpPr>
        <p:spPr>
          <a:xfrm>
            <a:off x="1206417" y="844779"/>
            <a:ext cx="6322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Culinary Training for SFS Professionals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661580-C25C-254E-B875-216623DD5297}"/>
              </a:ext>
            </a:extLst>
          </p:cNvPr>
          <p:cNvSpPr txBox="1"/>
          <p:nvPr/>
        </p:nvSpPr>
        <p:spPr>
          <a:xfrm>
            <a:off x="3505200" y="1974321"/>
            <a:ext cx="4535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2-day sessions – Summer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FEDB3E-1530-9542-B669-063FE07FF9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977" y="3612984"/>
            <a:ext cx="3566160" cy="2852928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80E4A6-673D-1C4D-96E1-F94D47AE06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7064"/>
            <a:ext cx="3840480" cy="3072384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391208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go to webinar handouts">
            <a:extLst>
              <a:ext uri="{FF2B5EF4-FFF2-40B4-BE49-F238E27FC236}">
                <a16:creationId xmlns:a16="http://schemas.microsoft.com/office/drawing/2014/main" id="{2DE43A3C-CDB6-457A-9F49-85426E15C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18" y="1458906"/>
            <a:ext cx="2822952" cy="416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8">
            <a:extLst>
              <a:ext uri="{FF2B5EF4-FFF2-40B4-BE49-F238E27FC236}">
                <a16:creationId xmlns:a16="http://schemas.microsoft.com/office/drawing/2014/main" id="{713100D2-4982-468B-9C65-080C494A186E}"/>
              </a:ext>
            </a:extLst>
          </p:cNvPr>
          <p:cNvSpPr/>
          <p:nvPr/>
        </p:nvSpPr>
        <p:spPr>
          <a:xfrm rot="10800000" flipH="1" flipV="1">
            <a:off x="4572000" y="3117303"/>
            <a:ext cx="727277" cy="228600"/>
          </a:xfrm>
          <a:prstGeom prst="rightArrow">
            <a:avLst/>
          </a:prstGeom>
          <a:solidFill>
            <a:srgbClr val="81BC3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CE16D1-00EA-4EB8-A9B2-B8E0A724DDF3}"/>
              </a:ext>
            </a:extLst>
          </p:cNvPr>
          <p:cNvSpPr txBox="1"/>
          <p:nvPr/>
        </p:nvSpPr>
        <p:spPr>
          <a:xfrm>
            <a:off x="472966" y="2891002"/>
            <a:ext cx="4099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Handouts are found using the </a:t>
            </a:r>
          </a:p>
          <a:p>
            <a:r>
              <a:rPr lang="en-US" sz="2400" dirty="0"/>
              <a:t>Go to Webinar </a:t>
            </a:r>
          </a:p>
          <a:p>
            <a:r>
              <a:rPr lang="en-US" sz="2400" dirty="0"/>
              <a:t>Control Panel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A1ED5A-E767-4E34-981F-C8B62DD6EB7A}"/>
              </a:ext>
            </a:extLst>
          </p:cNvPr>
          <p:cNvSpPr txBox="1"/>
          <p:nvPr/>
        </p:nvSpPr>
        <p:spPr>
          <a:xfrm>
            <a:off x="216776" y="1150483"/>
            <a:ext cx="46114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Go to Webinar </a:t>
            </a:r>
          </a:p>
          <a:p>
            <a:r>
              <a:rPr lang="en-US" sz="3300" dirty="0"/>
              <a:t>Control Panel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2B2316-D4CB-4BFF-8E80-CA5CA1C625D0}"/>
              </a:ext>
            </a:extLst>
          </p:cNvPr>
          <p:cNvCxnSpPr>
            <a:cxnSpLocks/>
          </p:cNvCxnSpPr>
          <p:nvPr/>
        </p:nvCxnSpPr>
        <p:spPr>
          <a:xfrm>
            <a:off x="305458" y="2435998"/>
            <a:ext cx="4116770" cy="0"/>
          </a:xfrm>
          <a:prstGeom prst="line">
            <a:avLst/>
          </a:prstGeom>
          <a:ln w="889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039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918E82-C3FA-C043-8202-9C15B818F7A6}"/>
              </a:ext>
            </a:extLst>
          </p:cNvPr>
          <p:cNvSpPr txBox="1"/>
          <p:nvPr/>
        </p:nvSpPr>
        <p:spPr>
          <a:xfrm>
            <a:off x="2895599" y="685800"/>
            <a:ext cx="274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Farm to School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3B28FF-0979-564E-8AB0-175B71A93A34}"/>
              </a:ext>
            </a:extLst>
          </p:cNvPr>
          <p:cNvSpPr txBox="1"/>
          <p:nvPr/>
        </p:nvSpPr>
        <p:spPr>
          <a:xfrm>
            <a:off x="4395470" y="2136213"/>
            <a:ext cx="32431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On-line module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Webinars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“Promising Practices”</a:t>
            </a:r>
          </a:p>
        </p:txBody>
      </p:sp>
      <p:pic>
        <p:nvPicPr>
          <p:cNvPr id="4" name="Picture 8" descr="farm-to-school">
            <a:extLst>
              <a:ext uri="{FF2B5EF4-FFF2-40B4-BE49-F238E27FC236}">
                <a16:creationId xmlns:a16="http://schemas.microsoft.com/office/drawing/2014/main" id="{843CE0A5-D3EA-F947-B5B4-25ACA9A78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3566160" cy="3165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0337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918E82-C3FA-C043-8202-9C15B818F7A6}"/>
              </a:ext>
            </a:extLst>
          </p:cNvPr>
          <p:cNvSpPr txBox="1"/>
          <p:nvPr/>
        </p:nvSpPr>
        <p:spPr>
          <a:xfrm>
            <a:off x="2867535" y="633686"/>
            <a:ext cx="2539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Farm to School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3B28FF-0979-564E-8AB0-175B71A93A34}"/>
              </a:ext>
            </a:extLst>
          </p:cNvPr>
          <p:cNvSpPr txBox="1"/>
          <p:nvPr/>
        </p:nvSpPr>
        <p:spPr>
          <a:xfrm>
            <a:off x="757530" y="1363213"/>
            <a:ext cx="2964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Promotional Events</a:t>
            </a:r>
          </a:p>
        </p:txBody>
      </p:sp>
      <p:pic>
        <p:nvPicPr>
          <p:cNvPr id="6" name="Shape 126" descr="DSC04565.JPG">
            <a:extLst>
              <a:ext uri="{FF2B5EF4-FFF2-40B4-BE49-F238E27FC236}">
                <a16:creationId xmlns:a16="http://schemas.microsoft.com/office/drawing/2014/main" id="{50C37B88-EFE2-9246-8D05-02D200649D8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269490" y="1008517"/>
            <a:ext cx="4114800" cy="2877683"/>
          </a:xfrm>
          <a:prstGeom prst="rect">
            <a:avLst/>
          </a:prstGeom>
          <a:noFill/>
          <a:ln>
            <a:noFill/>
          </a:ln>
          <a:effectLst>
            <a:softEdge rad="279400"/>
          </a:effectLst>
        </p:spPr>
      </p:pic>
      <p:pic>
        <p:nvPicPr>
          <p:cNvPr id="7" name="Shape 322">
            <a:extLst>
              <a:ext uri="{FF2B5EF4-FFF2-40B4-BE49-F238E27FC236}">
                <a16:creationId xmlns:a16="http://schemas.microsoft.com/office/drawing/2014/main" id="{9945B3EC-343E-ED4F-96B8-51665886E21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3810" y="3756588"/>
            <a:ext cx="3840480" cy="3123183"/>
          </a:xfrm>
          <a:prstGeom prst="rect">
            <a:avLst/>
          </a:prstGeom>
          <a:noFill/>
          <a:ln>
            <a:noFill/>
          </a:ln>
          <a:effectLst>
            <a:softEdge rad="2794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1C52FC-E3AD-FD4F-9764-066C462A21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07" y="2081985"/>
            <a:ext cx="3474720" cy="4642174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35398751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918E82-C3FA-C043-8202-9C15B818F7A6}"/>
              </a:ext>
            </a:extLst>
          </p:cNvPr>
          <p:cNvSpPr txBox="1"/>
          <p:nvPr/>
        </p:nvSpPr>
        <p:spPr>
          <a:xfrm>
            <a:off x="942261" y="839993"/>
            <a:ext cx="6722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Project PA Future Farm to School Work…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6EBBD3-8679-334A-A83B-099B34D3AE0D}"/>
              </a:ext>
            </a:extLst>
          </p:cNvPr>
          <p:cNvSpPr txBox="1"/>
          <p:nvPr/>
        </p:nvSpPr>
        <p:spPr>
          <a:xfrm>
            <a:off x="4572000" y="5472686"/>
            <a:ext cx="2610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…Stay tuned!</a:t>
            </a:r>
          </a:p>
        </p:txBody>
      </p:sp>
      <p:pic>
        <p:nvPicPr>
          <p:cNvPr id="8" name="Content Placeholder 3" descr="Garden grown 0810 4.jpg">
            <a:extLst>
              <a:ext uri="{FF2B5EF4-FFF2-40B4-BE49-F238E27FC236}">
                <a16:creationId xmlns:a16="http://schemas.microsoft.com/office/drawing/2014/main" id="{A4EC232E-6EA1-F945-9F4B-CEE4B58D61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890" y="1363213"/>
            <a:ext cx="6858000" cy="3878641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98978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BE91B8-8BF5-7D42-9DCB-6981B5E52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43" y="831779"/>
            <a:ext cx="3835400" cy="3378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6EC951-FA80-3149-B04D-FE94C910E0A2}"/>
              </a:ext>
            </a:extLst>
          </p:cNvPr>
          <p:cNvSpPr/>
          <p:nvPr/>
        </p:nvSpPr>
        <p:spPr>
          <a:xfrm>
            <a:off x="4876800" y="3512510"/>
            <a:ext cx="2598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“Monthly Harvest” e-newsletter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5F130-FED9-2542-8F41-0D3293C3520E}"/>
              </a:ext>
            </a:extLst>
          </p:cNvPr>
          <p:cNvSpPr txBox="1"/>
          <p:nvPr/>
        </p:nvSpPr>
        <p:spPr>
          <a:xfrm>
            <a:off x="4749800" y="12954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Vision: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“Every Pennsylvania child engages with their local food system.”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EC6A86-3B27-3345-8A38-B8B0F767A74C}"/>
              </a:ext>
            </a:extLst>
          </p:cNvPr>
          <p:cNvSpPr/>
          <p:nvPr/>
        </p:nvSpPr>
        <p:spPr>
          <a:xfrm>
            <a:off x="907143" y="5012729"/>
            <a:ext cx="8831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https://thefoodtrust.us6.list-manage.com/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subscribe?u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=c53e098aaf552969128409c33&amp;id=de04a0cfe7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0914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C342F2-DB4C-EA43-9143-2D982CB1ECD6}"/>
              </a:ext>
            </a:extLst>
          </p:cNvPr>
          <p:cNvSpPr txBox="1"/>
          <p:nvPr/>
        </p:nvSpPr>
        <p:spPr>
          <a:xfrm>
            <a:off x="1066800" y="609600"/>
            <a:ext cx="6894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 Farm to School Network Partner Events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0F84F8-1E3A-574C-91E8-EC09D950A8B1}"/>
              </a:ext>
            </a:extLst>
          </p:cNvPr>
          <p:cNvSpPr txBox="1"/>
          <p:nvPr/>
        </p:nvSpPr>
        <p:spPr>
          <a:xfrm>
            <a:off x="867471" y="1295400"/>
            <a:ext cx="72934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School Food Summit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10, 2019, 8:00am – 4:00pm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Grower/Buyer Networking Event (8:00am – 10:30am)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Chatham University, Eden Hall Campus, Gibsonia, PA 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Pittsburgh Food Policy Council, Penn State Extension, and The Food Trust</a:t>
            </a:r>
          </a:p>
          <a:p>
            <a:pPr lvl="1">
              <a:buClr>
                <a:srgbClr val="C00000"/>
              </a:buClr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64B105-933E-1448-8A89-F9B15D301DCF}"/>
              </a:ext>
            </a:extLst>
          </p:cNvPr>
          <p:cNvSpPr/>
          <p:nvPr/>
        </p:nvSpPr>
        <p:spPr>
          <a:xfrm>
            <a:off x="990600" y="4957102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https://www.pittsburghfoodpolicy.org/schoolfoodsummit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sarah@pittsburghfoodpolicy.org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065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a department of education">
            <a:extLst>
              <a:ext uri="{FF2B5EF4-FFF2-40B4-BE49-F238E27FC236}">
                <a16:creationId xmlns:a16="http://schemas.microsoft.com/office/drawing/2014/main" id="{9A7FB9AA-B2F6-F844-A759-74FB095FC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610" y="234243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nn State University">
            <a:extLst>
              <a:ext uri="{FF2B5EF4-FFF2-40B4-BE49-F238E27FC236}">
                <a16:creationId xmlns:a16="http://schemas.microsoft.com/office/drawing/2014/main" id="{C6423E38-19FF-5D40-96F3-021AB5596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40055" y="-641053"/>
            <a:ext cx="2651760" cy="320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CD6507-3C64-3A4F-BE14-4714AA586405}"/>
              </a:ext>
            </a:extLst>
          </p:cNvPr>
          <p:cNvSpPr txBox="1"/>
          <p:nvPr/>
        </p:nvSpPr>
        <p:spPr>
          <a:xfrm>
            <a:off x="2773378" y="4724400"/>
            <a:ext cx="3521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Elaine McDonnell, MS, RD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etm101@psu.edu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814-865-5869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www.projectpa.org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www.schoolnutritiontoolbox.org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Question mark made from 3d fruits  Isolated on a white Stock Photo - 14290928">
            <a:extLst>
              <a:ext uri="{FF2B5EF4-FFF2-40B4-BE49-F238E27FC236}">
                <a16:creationId xmlns:a16="http://schemas.microsoft.com/office/drawing/2014/main" id="{D01586E1-F648-7641-AA47-8ACFD2D4E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2472" y="1143000"/>
            <a:ext cx="2560320" cy="315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29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F7239-1F6B-4DAB-B608-F7A964D93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and Handouts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3CFA0-49C0-4302-B3CB-795A5A234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05" y="2533897"/>
            <a:ext cx="7886700" cy="3263504"/>
          </a:xfrm>
        </p:spPr>
        <p:txBody>
          <a:bodyPr/>
          <a:lstStyle/>
          <a:p>
            <a:r>
              <a:rPr lang="en-US" dirty="0"/>
              <a:t>Webinar recording and copies of all the handouts will be posted on the SNAPA website and available to SNAPA members.</a:t>
            </a:r>
          </a:p>
          <a:p>
            <a:endParaRPr lang="en-US" dirty="0"/>
          </a:p>
          <a:p>
            <a:r>
              <a:rPr lang="en-US" dirty="0"/>
              <a:t>Members will need their username and password to access the recorded webinar.</a:t>
            </a:r>
          </a:p>
          <a:p>
            <a:endParaRPr lang="en-US" dirty="0"/>
          </a:p>
          <a:p>
            <a:r>
              <a:rPr lang="en-US" dirty="0"/>
              <a:t>SNAPA Website Link</a:t>
            </a:r>
          </a:p>
          <a:p>
            <a:pPr marL="0" indent="0">
              <a:buNone/>
            </a:pPr>
            <a:r>
              <a:rPr lang="en-US" dirty="0"/>
              <a:t>	https://snapa.org/resources/webinars/webinars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F28DC5-ACDE-4440-A42F-A89ED1C40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854948"/>
            <a:ext cx="1646975" cy="127197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9A981-BD60-4E70-BAE2-F038DD959C71}"/>
              </a:ext>
            </a:extLst>
          </p:cNvPr>
          <p:cNvCxnSpPr>
            <a:cxnSpLocks/>
          </p:cNvCxnSpPr>
          <p:nvPr/>
        </p:nvCxnSpPr>
        <p:spPr>
          <a:xfrm>
            <a:off x="557705" y="2262578"/>
            <a:ext cx="7695543" cy="0"/>
          </a:xfrm>
          <a:prstGeom prst="line">
            <a:avLst/>
          </a:prstGeom>
          <a:ln w="889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79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918E82-C3FA-C043-8202-9C15B818F7A6}"/>
              </a:ext>
            </a:extLst>
          </p:cNvPr>
          <p:cNvSpPr txBox="1"/>
          <p:nvPr/>
        </p:nvSpPr>
        <p:spPr>
          <a:xfrm>
            <a:off x="1752600" y="667643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Making the Most of Your Training Opportunities Through Project PA</a:t>
            </a:r>
          </a:p>
        </p:txBody>
      </p:sp>
      <p:pic>
        <p:nvPicPr>
          <p:cNvPr id="1028" name="Picture 4" descr="Image result for pa department of education">
            <a:extLst>
              <a:ext uri="{FF2B5EF4-FFF2-40B4-BE49-F238E27FC236}">
                <a16:creationId xmlns:a16="http://schemas.microsoft.com/office/drawing/2014/main" id="{9A7FB9AA-B2F6-F844-A759-74FB095FC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610" y="234243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nn State University">
            <a:extLst>
              <a:ext uri="{FF2B5EF4-FFF2-40B4-BE49-F238E27FC236}">
                <a16:creationId xmlns:a16="http://schemas.microsoft.com/office/drawing/2014/main" id="{C6423E38-19FF-5D40-96F3-021AB5596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40055" y="-641053"/>
            <a:ext cx="2651760" cy="320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CD6507-3C64-3A4F-BE14-4714AA586405}"/>
              </a:ext>
            </a:extLst>
          </p:cNvPr>
          <p:cNvSpPr txBox="1"/>
          <p:nvPr/>
        </p:nvSpPr>
        <p:spPr>
          <a:xfrm>
            <a:off x="2667000" y="2422614"/>
            <a:ext cx="381707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Elaine McDonnell, MS, RD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Director, Project PA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Penn State University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Nutritional Sciences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etm101@psu.edu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814-865-5869</a:t>
            </a:r>
          </a:p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www.projectpa.org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B1932EB-E911-234F-A2D4-93684A3DC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37" t="20894" r="2255" b="15811"/>
          <a:stretch>
            <a:fillRect/>
          </a:stretch>
        </p:blipFill>
        <p:spPr bwMode="auto">
          <a:xfrm>
            <a:off x="3393641" y="5257800"/>
            <a:ext cx="2363788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4294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918E82-C3FA-C043-8202-9C15B818F7A6}"/>
              </a:ext>
            </a:extLst>
          </p:cNvPr>
          <p:cNvSpPr txBox="1"/>
          <p:nvPr/>
        </p:nvSpPr>
        <p:spPr>
          <a:xfrm>
            <a:off x="3190641" y="762000"/>
            <a:ext cx="183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PA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661580-C25C-254E-B875-216623DD5297}"/>
              </a:ext>
            </a:extLst>
          </p:cNvPr>
          <p:cNvSpPr txBox="1"/>
          <p:nvPr/>
        </p:nvSpPr>
        <p:spPr>
          <a:xfrm>
            <a:off x="615437" y="2089932"/>
            <a:ext cx="76032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between PA Department of Education, Division of Food and Nutrition, and Penn State University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Began in 1995 as a two-year project to address training needs related to the School Meals Initiative for Healthy Children.</a:t>
            </a:r>
          </a:p>
        </p:txBody>
      </p:sp>
      <p:pic>
        <p:nvPicPr>
          <p:cNvPr id="1028" name="Picture 4" descr="Image result for pa department of education">
            <a:extLst>
              <a:ext uri="{FF2B5EF4-FFF2-40B4-BE49-F238E27FC236}">
                <a16:creationId xmlns:a16="http://schemas.microsoft.com/office/drawing/2014/main" id="{9A7FB9AA-B2F6-F844-A759-74FB095FC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610" y="234243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nn State University">
            <a:extLst>
              <a:ext uri="{FF2B5EF4-FFF2-40B4-BE49-F238E27FC236}">
                <a16:creationId xmlns:a16="http://schemas.microsoft.com/office/drawing/2014/main" id="{C6423E38-19FF-5D40-96F3-021AB5596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40055" y="-641053"/>
            <a:ext cx="2651760" cy="320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C83C8C-8DC0-6141-923C-F8280DEF4D78}"/>
              </a:ext>
            </a:extLst>
          </p:cNvPr>
          <p:cNvSpPr txBox="1"/>
          <p:nvPr/>
        </p:nvSpPr>
        <p:spPr>
          <a:xfrm>
            <a:off x="2849033" y="4728457"/>
            <a:ext cx="3111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www.projectpa.org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5944D9D-2E65-3C45-B282-FA9B59DE5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37" t="20894" r="2255" b="15811"/>
          <a:stretch>
            <a:fillRect/>
          </a:stretch>
        </p:blipFill>
        <p:spPr bwMode="auto">
          <a:xfrm>
            <a:off x="3222693" y="5290808"/>
            <a:ext cx="2363788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057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918E82-C3FA-C043-8202-9C15B818F7A6}"/>
              </a:ext>
            </a:extLst>
          </p:cNvPr>
          <p:cNvSpPr txBox="1"/>
          <p:nvPr/>
        </p:nvSpPr>
        <p:spPr>
          <a:xfrm>
            <a:off x="3276600" y="762000"/>
            <a:ext cx="183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PA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661580-C25C-254E-B875-216623DD5297}"/>
              </a:ext>
            </a:extLst>
          </p:cNvPr>
          <p:cNvSpPr txBox="1"/>
          <p:nvPr/>
        </p:nvSpPr>
        <p:spPr>
          <a:xfrm>
            <a:off x="1273575" y="1485811"/>
            <a:ext cx="73944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 meal pattern/nutrient standard requirements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Wellness Policies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Smarter Lunchrooms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Breakfast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Strategies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Food Service Directors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Culinary Training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Connecting cafeteria, classroom, and community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Standards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 to School</a:t>
            </a:r>
          </a:p>
        </p:txBody>
      </p:sp>
      <p:pic>
        <p:nvPicPr>
          <p:cNvPr id="4" name="Picture 6" descr="TransitionSlide">
            <a:extLst>
              <a:ext uri="{FF2B5EF4-FFF2-40B4-BE49-F238E27FC236}">
                <a16:creationId xmlns:a16="http://schemas.microsoft.com/office/drawing/2014/main" id="{989C2A40-C454-5946-BB7E-C52A49FFC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6481" y="3670440"/>
            <a:ext cx="3976687" cy="334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04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918E82-C3FA-C043-8202-9C15B818F7A6}"/>
              </a:ext>
            </a:extLst>
          </p:cNvPr>
          <p:cNvSpPr txBox="1"/>
          <p:nvPr/>
        </p:nvSpPr>
        <p:spPr>
          <a:xfrm>
            <a:off x="3373691" y="472734"/>
            <a:ext cx="183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PA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661580-C25C-254E-B875-216623DD5297}"/>
              </a:ext>
            </a:extLst>
          </p:cNvPr>
          <p:cNvSpPr txBox="1"/>
          <p:nvPr/>
        </p:nvSpPr>
        <p:spPr>
          <a:xfrm>
            <a:off x="2605035" y="1170978"/>
            <a:ext cx="5872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strategies: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Teleconferences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Videos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Train-the-trainer program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Conferences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Mini-grants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claudia_ppt">
            <a:extLst>
              <a:ext uri="{FF2B5EF4-FFF2-40B4-BE49-F238E27FC236}">
                <a16:creationId xmlns:a16="http://schemas.microsoft.com/office/drawing/2014/main" id="{FBD62572-4A97-9D4A-ADB2-6861E9490B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10087" y="4276165"/>
            <a:ext cx="4633913" cy="25818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114300"/>
          </a:effectLst>
        </p:spPr>
      </p:pic>
      <p:pic>
        <p:nvPicPr>
          <p:cNvPr id="1028" name="Picture 4" descr="http://www.projectpa.org/ppa-v3.8.2/images/about-proj-pa/projectpa-teleconference-4.png">
            <a:extLst>
              <a:ext uri="{FF2B5EF4-FFF2-40B4-BE49-F238E27FC236}">
                <a16:creationId xmlns:a16="http://schemas.microsoft.com/office/drawing/2014/main" id="{5361BA50-20D2-5248-A1CE-0EF014B6D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680" y="1677966"/>
            <a:ext cx="2540000" cy="254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8F9D9B-1D39-0B4D-B145-F5DCBE9C5C5F}"/>
              </a:ext>
            </a:extLst>
          </p:cNvPr>
          <p:cNvSpPr/>
          <p:nvPr/>
        </p:nvSpPr>
        <p:spPr>
          <a:xfrm>
            <a:off x="457200" y="439299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Workshops/presentations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Mentor programs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Webinars 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On-line modules</a:t>
            </a:r>
          </a:p>
        </p:txBody>
      </p:sp>
    </p:spTree>
    <p:extLst>
      <p:ext uri="{BB962C8B-B14F-4D97-AF65-F5344CB8AC3E}">
        <p14:creationId xmlns:p14="http://schemas.microsoft.com/office/powerpoint/2010/main" val="10541631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{FCE61552-9995-544C-B5BC-7EEF35E30AC5}tf10001060</Template>
  <TotalTime>4129</TotalTime>
  <Words>1059</Words>
  <Application>Microsoft Office PowerPoint</Application>
  <PresentationFormat>On-screen Show (4:3)</PresentationFormat>
  <Paragraphs>275</Paragraphs>
  <Slides>45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Segoe UI</vt:lpstr>
      <vt:lpstr>Times New Roman</vt:lpstr>
      <vt:lpstr>Trebuchet MS</vt:lpstr>
      <vt:lpstr>Wingdings</vt:lpstr>
      <vt:lpstr>Wingdings 3</vt:lpstr>
      <vt:lpstr>Facet</vt:lpstr>
      <vt:lpstr>PowerPoint Presentation</vt:lpstr>
      <vt:lpstr> </vt:lpstr>
      <vt:lpstr>PowerPoint Presentation</vt:lpstr>
      <vt:lpstr>PowerPoint Presentation</vt:lpstr>
      <vt:lpstr>Webinar and Handouts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Procurement in the Child Nutrition Programs</dc:title>
  <dc:creator>Cooke, Vonda</dc:creator>
  <cp:lastModifiedBy>Pamela Gallagher</cp:lastModifiedBy>
  <cp:revision>201</cp:revision>
  <cp:lastPrinted>2017-04-11T21:24:36Z</cp:lastPrinted>
  <dcterms:created xsi:type="dcterms:W3CDTF">2015-07-30T14:53:46Z</dcterms:created>
  <dcterms:modified xsi:type="dcterms:W3CDTF">2019-03-13T23:52:53Z</dcterms:modified>
</cp:coreProperties>
</file>